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sldIdLst>
    <p:sldId id="256" r:id="rId2"/>
    <p:sldId id="257" r:id="rId3"/>
    <p:sldId id="258" r:id="rId4"/>
    <p:sldId id="264" r:id="rId5"/>
    <p:sldId id="259" r:id="rId6"/>
    <p:sldId id="260" r:id="rId7"/>
    <p:sldId id="265" r:id="rId8"/>
    <p:sldId id="261" r:id="rId9"/>
    <p:sldId id="263" r:id="rId10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6600"/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5005" autoAdjust="0"/>
    <p:restoredTop sz="94660"/>
  </p:normalViewPr>
  <p:slideViewPr>
    <p:cSldViewPr snapToGrid="0">
      <p:cViewPr>
        <p:scale>
          <a:sx n="75" d="100"/>
          <a:sy n="75" d="100"/>
        </p:scale>
        <p:origin x="97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eg>
</file>

<file path=ppt/media/image3.png>
</file>

<file path=ppt/media/image4.png>
</file>

<file path=ppt/media/image5.png>
</file>

<file path=ppt/media/image6.jpe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93A2C174-3D3C-ECF7-0037-2BAD172F36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C6003073-53DC-207C-472F-C227208A5C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11DAACDB-9125-2DBF-B78D-AB4A2482CB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B2465-284A-49DF-85DD-813E0F1EDDC9}" type="datetimeFigureOut">
              <a:rPr lang="he-IL" smtClean="0"/>
              <a:t>י"ז/תמוז/תשפ"ד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8AAC26BA-D4D9-C19F-CFEB-8CF7B8F93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55F8F1A7-5DBC-6433-C56C-22EEA6D17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714BF-D3C3-4C7C-955A-2590AA1C450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3294419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B6FD6BC-94B0-A5DF-5D0E-C399B40DC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A148647E-0565-29B0-CBFD-966B2E754D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2D82CA71-074C-8D31-8389-BC98E2421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B2465-284A-49DF-85DD-813E0F1EDDC9}" type="datetimeFigureOut">
              <a:rPr lang="he-IL" smtClean="0"/>
              <a:t>י"ז/תמוז/תשפ"ד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DCA21EF8-2211-A341-4E2E-329CE72CE6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EA83BEB3-6B0C-5BDA-CA96-0E7F8CC3B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714BF-D3C3-4C7C-955A-2590AA1C450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6368734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>
            <a:extLst>
              <a:ext uri="{FF2B5EF4-FFF2-40B4-BE49-F238E27FC236}">
                <a16:creationId xmlns:a16="http://schemas.microsoft.com/office/drawing/2014/main" id="{ABEFDA83-415F-AA97-566A-896C1E21A7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AE56634E-4887-A72D-6AEF-5647F67168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0B13EDCE-E829-B638-0796-E0DDA43065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B2465-284A-49DF-85DD-813E0F1EDDC9}" type="datetimeFigureOut">
              <a:rPr lang="he-IL" smtClean="0"/>
              <a:t>י"ז/תמוז/תשפ"ד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10D03F04-EAB3-5E0B-F32B-F4450A80A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3A637058-2D18-6B14-FB74-EF6E21005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714BF-D3C3-4C7C-955A-2590AA1C450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5402934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7988CD3A-C753-9BD3-61A6-161121D8FB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A14CEC51-410C-6B05-C1F9-35B7A7E7A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2E795C20-6A3B-729A-2D5F-9B2C5CE35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B2465-284A-49DF-85DD-813E0F1EDDC9}" type="datetimeFigureOut">
              <a:rPr lang="he-IL" smtClean="0"/>
              <a:t>י"ז/תמוז/תשפ"ד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7C459468-C976-7963-33A3-374CD24B1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4B2AC569-9209-ACB7-0781-A2531B20F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714BF-D3C3-4C7C-955A-2590AA1C450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9855909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9BD07B3-64AD-3F62-B631-7C0380470A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DF3908AA-A813-7E5E-4A60-56F1576496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133CC407-0B41-4754-3487-76B67F250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B2465-284A-49DF-85DD-813E0F1EDDC9}" type="datetimeFigureOut">
              <a:rPr lang="he-IL" smtClean="0"/>
              <a:t>י"ז/תמוז/תשפ"ד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AEBA2D3E-594C-5F17-67A6-0348F854D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486FBCAF-750C-8276-89D1-1F3D2137F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714BF-D3C3-4C7C-955A-2590AA1C450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5172492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7A78DF2-9108-8CA6-F622-CB877E00B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AE748ECD-E6B5-81EF-BF1C-E8C263F186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5987650B-4A46-79CD-72F4-E524C205CE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AA0A231B-A8A0-6737-03D5-2AE920FAA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B2465-284A-49DF-85DD-813E0F1EDDC9}" type="datetimeFigureOut">
              <a:rPr lang="he-IL" smtClean="0"/>
              <a:t>י"ז/תמוז/תשפ"ד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E38302FB-C174-ED55-9254-D96828EF6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5A4FC75F-D0AD-15C2-B93E-E4EE49F1C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714BF-D3C3-4C7C-955A-2590AA1C450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6810346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17C98AE-E9AE-1666-311B-2D97A07F5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BC35AA4D-AFFE-1CF1-D854-4597806D6D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48024C0D-E427-4D5E-90D8-4482EDC7A6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364A927A-936A-5116-E912-2A5B5F4F85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id="{867B6DFE-FD1A-D714-AF0E-DFC2987577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7" name="מציין מיקום של תאריך 6">
            <a:extLst>
              <a:ext uri="{FF2B5EF4-FFF2-40B4-BE49-F238E27FC236}">
                <a16:creationId xmlns:a16="http://schemas.microsoft.com/office/drawing/2014/main" id="{DB7207D3-7AD0-30CA-2551-81E03F4FF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B2465-284A-49DF-85DD-813E0F1EDDC9}" type="datetimeFigureOut">
              <a:rPr lang="he-IL" smtClean="0"/>
              <a:t>י"ז/תמוז/תשפ"ד</a:t>
            </a:fld>
            <a:endParaRPr lang="he-IL"/>
          </a:p>
        </p:txBody>
      </p:sp>
      <p:sp>
        <p:nvSpPr>
          <p:cNvPr id="8" name="מציין מיקום של כותרת תחתונה 7">
            <a:extLst>
              <a:ext uri="{FF2B5EF4-FFF2-40B4-BE49-F238E27FC236}">
                <a16:creationId xmlns:a16="http://schemas.microsoft.com/office/drawing/2014/main" id="{E1B858FB-6CD4-D25D-CE69-A1148A14D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08CA265F-0100-BFC5-0506-DAC75D0ECA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714BF-D3C3-4C7C-955A-2590AA1C450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719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486BD9B8-6F7B-79F0-59AA-9A58C37C1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C8F17C97-2E42-7CEA-D00A-223731D1B2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B2465-284A-49DF-85DD-813E0F1EDDC9}" type="datetimeFigureOut">
              <a:rPr lang="he-IL" smtClean="0"/>
              <a:t>י"ז/תמוז/תשפ"ד</a:t>
            </a:fld>
            <a:endParaRPr lang="he-IL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829B27D1-80F6-6FEA-0505-B3BB1A939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2F9568E7-63B3-DA1D-152D-6E2DF0524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714BF-D3C3-4C7C-955A-2590AA1C450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513465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>
            <a:extLst>
              <a:ext uri="{FF2B5EF4-FFF2-40B4-BE49-F238E27FC236}">
                <a16:creationId xmlns:a16="http://schemas.microsoft.com/office/drawing/2014/main" id="{597FB435-31E8-1686-7F60-7492C60C9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B2465-284A-49DF-85DD-813E0F1EDDC9}" type="datetimeFigureOut">
              <a:rPr lang="he-IL" smtClean="0"/>
              <a:t>י"ז/תמוז/תשפ"ד</a:t>
            </a:fld>
            <a:endParaRPr lang="he-IL"/>
          </a:p>
        </p:txBody>
      </p:sp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id="{F1560831-6544-D3B3-F3CA-B681E0CA8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627078AD-C4DB-D65A-630B-B7429CA86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714BF-D3C3-4C7C-955A-2590AA1C450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47346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3E23128-7742-6E0F-D7D8-16DA31107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5AD96341-8E93-B3FD-E599-6606FAF0D7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57BFF987-BDAD-B784-2646-479FA45FC1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6C63AE80-ED8F-8358-1274-07DB5FCFD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B2465-284A-49DF-85DD-813E0F1EDDC9}" type="datetimeFigureOut">
              <a:rPr lang="he-IL" smtClean="0"/>
              <a:t>י"ז/תמוז/תשפ"ד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DC1AD09F-06B2-C7F8-0E2A-E15A11CD35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521B361F-3F7D-4A3C-679A-3472A65580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714BF-D3C3-4C7C-955A-2590AA1C450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69267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B993692-13F4-F4A1-7404-85494B342C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מונה 2">
            <a:extLst>
              <a:ext uri="{FF2B5EF4-FFF2-40B4-BE49-F238E27FC236}">
                <a16:creationId xmlns:a16="http://schemas.microsoft.com/office/drawing/2014/main" id="{D01806E3-E576-7132-3347-608259EEC9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2C4D326A-678E-B2D6-9AD0-7BA3B93AE1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5D1834EE-5EE0-85AF-AFCC-CAA13A4951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B2465-284A-49DF-85DD-813E0F1EDDC9}" type="datetimeFigureOut">
              <a:rPr lang="he-IL" smtClean="0"/>
              <a:t>י"ז/תמוז/תשפ"ד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7EEF35DB-B7DB-F8BA-3447-674A2BBD4F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220BA52B-E653-A7AA-37D1-0D6684F90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714BF-D3C3-4C7C-955A-2590AA1C450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39300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>
            <a:extLst>
              <a:ext uri="{FF2B5EF4-FFF2-40B4-BE49-F238E27FC236}">
                <a16:creationId xmlns:a16="http://schemas.microsoft.com/office/drawing/2014/main" id="{1D73753A-EE7E-62E7-54E5-FE2D61BF7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DD01995D-A640-3F9C-79BF-6808F88CB4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355C3580-20E3-0FCD-D6B1-823D20CCF5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0DB2465-284A-49DF-85DD-813E0F1EDDC9}" type="datetimeFigureOut">
              <a:rPr lang="he-IL" smtClean="0"/>
              <a:t>י"ז/תמוז/תשפ"ד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69F27EFE-A45F-EEA0-E3B8-0516ADE3E2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10357C92-2E6F-8282-DF71-6389D57A43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77714BF-D3C3-4C7C-955A-2590AA1C450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13635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Asana%20STD+STP/STD%20document.docx" TargetMode="External"/><Relationship Id="rId2" Type="http://schemas.openxmlformats.org/officeDocument/2006/relationships/hyperlink" Target="Asana%20STD+STP/STP%20document.docx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Asana%20STD+STP/STD%20document.docx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22E23DCE-2BD2-BB20-29AD-D4C64542A03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C1489DA3-3E65-7741-A432-83D8B85DD4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5" name="תמונה 4" descr="תמונה שמכילה טקסט, גופן, גרפיקה, סמל&#10;&#10;התיאור נוצר באופן אוטומטי">
            <a:extLst>
              <a:ext uri="{FF2B5EF4-FFF2-40B4-BE49-F238E27FC236}">
                <a16:creationId xmlns:a16="http://schemas.microsoft.com/office/drawing/2014/main" id="{AEC5E073-5274-B2D6-0271-560CED7AEE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370" y="976745"/>
            <a:ext cx="11047259" cy="4544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008085"/>
      </p:ext>
    </p:extLst>
  </p:cSld>
  <p:clrMapOvr>
    <a:masterClrMapping/>
  </p:clrMapOvr>
  <p:transition spd="med">
    <p:pull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1710BAD9-A1E5-E96F-CD1D-78D92C662B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 rtl="0"/>
            <a:r>
              <a:rPr lang="en-US" sz="5400" dirty="0">
                <a:solidFill>
                  <a:srgbClr val="404040"/>
                </a:solidFill>
              </a:rPr>
              <a:t>About me</a:t>
            </a:r>
            <a:endParaRPr lang="he-IL" sz="5400" dirty="0">
              <a:solidFill>
                <a:srgbClr val="404040"/>
              </a:solidFill>
            </a:endParaRPr>
          </a:p>
        </p:txBody>
      </p:sp>
      <p:sp>
        <p:nvSpPr>
          <p:cNvPr id="42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88D623A5-261B-C6DF-8370-899B5006C4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6676" y="2073085"/>
            <a:ext cx="10515600" cy="4116578"/>
          </a:xfrm>
        </p:spPr>
        <p:txBody>
          <a:bodyPr>
            <a:normAutofit/>
          </a:bodyPr>
          <a:lstStyle/>
          <a:p>
            <a:pPr algn="l" rtl="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200" dirty="0">
                <a:solidFill>
                  <a:srgbClr val="404040"/>
                </a:solidFill>
              </a:rPr>
              <a:t> Shibel Alshech</a:t>
            </a:r>
          </a:p>
          <a:p>
            <a:pPr algn="l" rtl="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200" dirty="0">
                <a:solidFill>
                  <a:srgbClr val="404040"/>
                </a:solidFill>
              </a:rPr>
              <a:t> 22 years old</a:t>
            </a:r>
          </a:p>
          <a:p>
            <a:pPr algn="l" rtl="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200" dirty="0">
                <a:solidFill>
                  <a:srgbClr val="404040"/>
                </a:solidFill>
              </a:rPr>
              <a:t> Isfiya</a:t>
            </a:r>
          </a:p>
          <a:p>
            <a:pPr algn="l" rtl="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200" dirty="0">
                <a:solidFill>
                  <a:srgbClr val="404040"/>
                </a:solidFill>
              </a:rPr>
              <a:t> Computer Science student at The Open University</a:t>
            </a:r>
          </a:p>
          <a:p>
            <a:pPr algn="l" rtl="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200" dirty="0">
                <a:solidFill>
                  <a:srgbClr val="404040"/>
                </a:solidFill>
              </a:rPr>
              <a:t> Student at 5TECH QA Automation program</a:t>
            </a:r>
          </a:p>
          <a:p>
            <a:pPr rtl="0"/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554952668"/>
      </p:ext>
    </p:extLst>
  </p:cSld>
  <p:clrMapOvr>
    <a:masterClrMapping/>
  </p:clrMapOvr>
  <p:transition spd="med">
    <p:pull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C52B59EA-E437-1732-E4B4-70FD207F47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900" y="587947"/>
            <a:ext cx="5880100" cy="1481328"/>
          </a:xfrm>
        </p:spPr>
        <p:txBody>
          <a:bodyPr anchor="b">
            <a:normAutofit/>
          </a:bodyPr>
          <a:lstStyle/>
          <a:p>
            <a:pPr algn="l" rtl="0"/>
            <a:r>
              <a:rPr lang="en-US" sz="5400" dirty="0">
                <a:solidFill>
                  <a:srgbClr val="404040"/>
                </a:solidFill>
                <a:latin typeface="Hadassah Friedlaender" panose="02020603050405020304" pitchFamily="18" charset="-79"/>
                <a:cs typeface="Hadassah Friedlaender" panose="02020603050405020304" pitchFamily="18" charset="-79"/>
              </a:rPr>
              <a:t>Asana - web app</a:t>
            </a:r>
            <a:endParaRPr lang="he-IL" sz="5400" dirty="0">
              <a:solidFill>
                <a:srgbClr val="404040"/>
              </a:solidFill>
              <a:latin typeface="Hadassah Friedlaender" panose="02020603050405020304" pitchFamily="18" charset="-79"/>
              <a:cs typeface="Hadassah Friedlaender" panose="02020603050405020304" pitchFamily="18" charset="-79"/>
            </a:endParaRPr>
          </a:p>
        </p:txBody>
      </p:sp>
      <p:sp>
        <p:nvSpPr>
          <p:cNvPr id="18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A491EDBA-5186-B860-CED6-BDA88DFD50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5899" y="2657221"/>
            <a:ext cx="6483215" cy="3936746"/>
          </a:xfrm>
        </p:spPr>
        <p:txBody>
          <a:bodyPr anchor="t">
            <a:normAutofit fontScale="92500" lnSpcReduction="20000"/>
          </a:bodyPr>
          <a:lstStyle/>
          <a:p>
            <a:pPr algn="l" rtl="0">
              <a:lnSpc>
                <a:spcPct val="150000"/>
              </a:lnSpc>
            </a:pPr>
            <a:r>
              <a:rPr lang="en-US" sz="1700" b="1" dirty="0">
                <a:solidFill>
                  <a:srgbClr val="404040"/>
                </a:solidFill>
              </a:rPr>
              <a:t>Project Management</a:t>
            </a:r>
            <a:r>
              <a:rPr lang="en-US" sz="1700" dirty="0">
                <a:solidFill>
                  <a:srgbClr val="404040"/>
                </a:solidFill>
              </a:rPr>
              <a:t>: Asana is a web-based tool for project and task management.</a:t>
            </a:r>
          </a:p>
          <a:p>
            <a:pPr algn="l" rtl="0">
              <a:lnSpc>
                <a:spcPct val="150000"/>
              </a:lnSpc>
            </a:pPr>
            <a:r>
              <a:rPr lang="en-US" sz="1700" b="1" dirty="0">
                <a:solidFill>
                  <a:srgbClr val="404040"/>
                </a:solidFill>
              </a:rPr>
              <a:t>Task Tracking</a:t>
            </a:r>
            <a:r>
              <a:rPr lang="en-US" sz="1700" dirty="0">
                <a:solidFill>
                  <a:srgbClr val="404040"/>
                </a:solidFill>
              </a:rPr>
              <a:t>: Allows users to create, assign, and track tasks and deadlines.</a:t>
            </a:r>
          </a:p>
          <a:p>
            <a:pPr algn="l" rtl="0">
              <a:lnSpc>
                <a:spcPct val="150000"/>
              </a:lnSpc>
            </a:pPr>
            <a:r>
              <a:rPr lang="en-US" sz="1700" b="1" dirty="0">
                <a:solidFill>
                  <a:srgbClr val="404040"/>
                </a:solidFill>
              </a:rPr>
              <a:t>Collaboration</a:t>
            </a:r>
            <a:r>
              <a:rPr lang="en-US" sz="1700" dirty="0">
                <a:solidFill>
                  <a:srgbClr val="404040"/>
                </a:solidFill>
              </a:rPr>
              <a:t>: Enables team collaboration and communication on projects.</a:t>
            </a:r>
          </a:p>
          <a:p>
            <a:pPr algn="l" rtl="0">
              <a:lnSpc>
                <a:spcPct val="150000"/>
              </a:lnSpc>
            </a:pPr>
            <a:r>
              <a:rPr lang="en-US" sz="1700" b="1" dirty="0">
                <a:solidFill>
                  <a:srgbClr val="404040"/>
                </a:solidFill>
              </a:rPr>
              <a:t>Integrations</a:t>
            </a:r>
            <a:r>
              <a:rPr lang="en-US" sz="1700" dirty="0">
                <a:solidFill>
                  <a:srgbClr val="404040"/>
                </a:solidFill>
              </a:rPr>
              <a:t>: Supports integration with various apps like Slack, Google Drive, and more.</a:t>
            </a:r>
          </a:p>
          <a:p>
            <a:pPr algn="l" rtl="0">
              <a:lnSpc>
                <a:spcPct val="150000"/>
              </a:lnSpc>
            </a:pPr>
            <a:r>
              <a:rPr lang="en-US" sz="1700" b="1" dirty="0">
                <a:solidFill>
                  <a:srgbClr val="404040"/>
                </a:solidFill>
              </a:rPr>
              <a:t>User-Friendly</a:t>
            </a:r>
            <a:r>
              <a:rPr lang="en-US" sz="1700" dirty="0">
                <a:solidFill>
                  <a:srgbClr val="404040"/>
                </a:solidFill>
              </a:rPr>
              <a:t>: Features a user-friendly interface with customizable workflows.</a:t>
            </a:r>
            <a:endParaRPr lang="he-IL" sz="1700" dirty="0">
              <a:solidFill>
                <a:srgbClr val="404040"/>
              </a:solidFill>
            </a:endParaRPr>
          </a:p>
        </p:txBody>
      </p:sp>
      <p:pic>
        <p:nvPicPr>
          <p:cNvPr id="5" name="Picture 4" descr="People at the meeting desk">
            <a:extLst>
              <a:ext uri="{FF2B5EF4-FFF2-40B4-BE49-F238E27FC236}">
                <a16:creationId xmlns:a16="http://schemas.microsoft.com/office/drawing/2014/main" id="{46E59603-3901-BF7F-7AA4-31DC8AEF4E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271" r="29673"/>
          <a:stretch/>
        </p:blipFill>
        <p:spPr>
          <a:xfrm>
            <a:off x="6879801" y="0"/>
            <a:ext cx="53121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514110"/>
      </p:ext>
    </p:extLst>
  </p:cSld>
  <p:clrMapOvr>
    <a:masterClrMapping/>
  </p:clrMapOvr>
  <p:transition spd="med">
    <p:pull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Asana home page Create button">
            <a:hlinkClick r:id="" action="ppaction://media"/>
            <a:extLst>
              <a:ext uri="{FF2B5EF4-FFF2-40B4-BE49-F238E27FC236}">
                <a16:creationId xmlns:a16="http://schemas.microsoft.com/office/drawing/2014/main" id="{6508F6A3-0FA3-A0A3-9066-96E0A3B569C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2221" y="256393"/>
            <a:ext cx="11427557" cy="6428001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034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FF021B69-56B2-98E1-D6D4-FADEE2279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rtl="0"/>
            <a:r>
              <a:rPr lang="en-US" sz="5400" dirty="0">
                <a:solidFill>
                  <a:srgbClr val="404040"/>
                </a:solidFill>
                <a:latin typeface="Hadassah Friedlaender" panose="02020603050405020304" pitchFamily="18" charset="-79"/>
                <a:cs typeface="Hadassah Friedlaender" panose="02020603050405020304" pitchFamily="18" charset="-79"/>
              </a:rPr>
              <a:t>STP and STD Documents</a:t>
            </a:r>
          </a:p>
        </p:txBody>
      </p:sp>
      <p:sp>
        <p:nvSpPr>
          <p:cNvPr id="32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110C1093-E20D-FD4C-5E52-70988F527C8A}"/>
              </a:ext>
            </a:extLst>
          </p:cNvPr>
          <p:cNvSpPr txBox="1"/>
          <p:nvPr/>
        </p:nvSpPr>
        <p:spPr>
          <a:xfrm>
            <a:off x="572493" y="1970314"/>
            <a:ext cx="11018520" cy="397031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 rtl="0"/>
            <a:r>
              <a:rPr lang="en-US" dirty="0">
                <a:solidFill>
                  <a:srgbClr val="40404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At every QA Testing project, we need to prepare these two documents:</a:t>
            </a:r>
          </a:p>
          <a:p>
            <a:pPr algn="l" rtl="0"/>
            <a:endParaRPr lang="en-US" dirty="0">
              <a:solidFill>
                <a:srgbClr val="40404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l" rtl="0"/>
            <a:r>
              <a:rPr lang="en-US" dirty="0">
                <a:solidFill>
                  <a:srgbClr val="40404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STP objective is to plan the testing phase, set the elements to be tested, and set the time schedule, resources and all planning-related subjects.</a:t>
            </a:r>
          </a:p>
          <a:p>
            <a:pPr algn="l" rtl="0"/>
            <a:endParaRPr lang="en-US" dirty="0">
              <a:solidFill>
                <a:srgbClr val="40404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l" rtl="0"/>
            <a:r>
              <a:rPr lang="en-US" dirty="0">
                <a:solidFill>
                  <a:srgbClr val="40404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 the STD document, we design the tests and build the test cases to ensure every step is properly executed to test what is needed.</a:t>
            </a:r>
          </a:p>
          <a:p>
            <a:pPr algn="l" rtl="0"/>
            <a:endParaRPr lang="en-US" dirty="0">
              <a:solidFill>
                <a:srgbClr val="40404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l" rtl="0"/>
            <a:endParaRPr lang="en-US" dirty="0">
              <a:solidFill>
                <a:srgbClr val="40404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l" rtl="0"/>
            <a:r>
              <a:rPr lang="en-US" dirty="0">
                <a:solidFill>
                  <a:srgbClr val="40404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Links to the documents:</a:t>
            </a:r>
            <a:br>
              <a:rPr lang="en-US" dirty="0"/>
            </a:br>
            <a:br>
              <a:rPr lang="en-US" dirty="0"/>
            </a:br>
            <a:r>
              <a:rPr lang="en-US" dirty="0">
                <a:solidFill>
                  <a:srgbClr val="404040"/>
                </a:solidFill>
              </a:rPr>
              <a:t>STP:  </a:t>
            </a:r>
            <a:r>
              <a:rPr lang="en-US" dirty="0">
                <a:solidFill>
                  <a:srgbClr val="404040"/>
                </a:solidFill>
                <a:hlinkClick r:id="rId2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Asana STD+STP\STP document.docx</a:t>
            </a:r>
            <a:endParaRPr lang="en-US" dirty="0">
              <a:solidFill>
                <a:srgbClr val="404040"/>
              </a:solidFill>
            </a:endParaRPr>
          </a:p>
          <a:p>
            <a:pPr algn="l" rtl="0"/>
            <a:endParaRPr lang="en-US" dirty="0">
              <a:solidFill>
                <a:srgbClr val="404040"/>
              </a:solidFill>
            </a:endParaRPr>
          </a:p>
          <a:p>
            <a:pPr algn="l" rtl="0"/>
            <a:r>
              <a:rPr lang="en-US" dirty="0">
                <a:solidFill>
                  <a:srgbClr val="404040"/>
                </a:solidFill>
              </a:rPr>
              <a:t>STD:  </a:t>
            </a:r>
            <a:r>
              <a:rPr lang="en-US" dirty="0">
                <a:solidFill>
                  <a:srgbClr val="404040"/>
                </a:solidFill>
                <a:hlinkClick r:id="rId3" action="ppaction://hlinkfile"/>
              </a:rPr>
              <a:t>Asana STD+STP\STD document.docx</a:t>
            </a:r>
            <a:endParaRPr lang="he-IL" dirty="0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1558025"/>
      </p:ext>
    </p:extLst>
  </p:cSld>
  <p:clrMapOvr>
    <a:masterClrMapping/>
  </p:clrMapOvr>
  <p:transition spd="med">
    <p:pull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11">
            <a:extLst>
              <a:ext uri="{FF2B5EF4-FFF2-40B4-BE49-F238E27FC236}">
                <a16:creationId xmlns:a16="http://schemas.microsoft.com/office/drawing/2014/main" id="{C4879EFC-8E62-4E00-973C-C45EE9EC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FF021B69-56B2-98E1-D6D4-FADEE2279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656" y="457200"/>
            <a:ext cx="10909640" cy="13686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rtl="0"/>
            <a:r>
              <a:rPr lang="en-US" sz="6600" dirty="0">
                <a:solidFill>
                  <a:srgbClr val="404040"/>
                </a:solidFill>
                <a:latin typeface="Hadassah Friedlaender" panose="02020603050405020304" pitchFamily="18" charset="-79"/>
                <a:cs typeface="Hadassah Friedlaender" panose="02020603050405020304" pitchFamily="18" charset="-79"/>
              </a:rPr>
              <a:t>Test Case</a:t>
            </a:r>
          </a:p>
        </p:txBody>
      </p:sp>
      <p:sp>
        <p:nvSpPr>
          <p:cNvPr id="23" name="sketch line">
            <a:extLst>
              <a:ext uri="{FF2B5EF4-FFF2-40B4-BE49-F238E27FC236}">
                <a16:creationId xmlns:a16="http://schemas.microsoft.com/office/drawing/2014/main" id="{D6A9C53F-5F90-40A5-8C85-5412D39C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0080" y="1850683"/>
            <a:ext cx="3291840" cy="18288"/>
          </a:xfrm>
          <a:custGeom>
            <a:avLst/>
            <a:gdLst>
              <a:gd name="connsiteX0" fmla="*/ 0 w 3291840"/>
              <a:gd name="connsiteY0" fmla="*/ 0 h 18288"/>
              <a:gd name="connsiteX1" fmla="*/ 658368 w 3291840"/>
              <a:gd name="connsiteY1" fmla="*/ 0 h 18288"/>
              <a:gd name="connsiteX2" fmla="*/ 1283818 w 3291840"/>
              <a:gd name="connsiteY2" fmla="*/ 0 h 18288"/>
              <a:gd name="connsiteX3" fmla="*/ 1909267 w 3291840"/>
              <a:gd name="connsiteY3" fmla="*/ 0 h 18288"/>
              <a:gd name="connsiteX4" fmla="*/ 2633472 w 3291840"/>
              <a:gd name="connsiteY4" fmla="*/ 0 h 18288"/>
              <a:gd name="connsiteX5" fmla="*/ 3291840 w 3291840"/>
              <a:gd name="connsiteY5" fmla="*/ 0 h 18288"/>
              <a:gd name="connsiteX6" fmla="*/ 3291840 w 3291840"/>
              <a:gd name="connsiteY6" fmla="*/ 18288 h 18288"/>
              <a:gd name="connsiteX7" fmla="*/ 2633472 w 3291840"/>
              <a:gd name="connsiteY7" fmla="*/ 18288 h 18288"/>
              <a:gd name="connsiteX8" fmla="*/ 2073859 w 3291840"/>
              <a:gd name="connsiteY8" fmla="*/ 18288 h 18288"/>
              <a:gd name="connsiteX9" fmla="*/ 1448410 w 3291840"/>
              <a:gd name="connsiteY9" fmla="*/ 18288 h 18288"/>
              <a:gd name="connsiteX10" fmla="*/ 822960 w 3291840"/>
              <a:gd name="connsiteY10" fmla="*/ 18288 h 18288"/>
              <a:gd name="connsiteX11" fmla="*/ 0 w 3291840"/>
              <a:gd name="connsiteY11" fmla="*/ 18288 h 18288"/>
              <a:gd name="connsiteX12" fmla="*/ 0 w 329184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91840" h="18288" fill="none" extrusionOk="0">
                <a:moveTo>
                  <a:pt x="0" y="0"/>
                </a:moveTo>
                <a:cubicBezTo>
                  <a:pt x="173077" y="-20031"/>
                  <a:pt x="443104" y="6424"/>
                  <a:pt x="658368" y="0"/>
                </a:cubicBezTo>
                <a:cubicBezTo>
                  <a:pt x="873632" y="-6424"/>
                  <a:pt x="1034028" y="11764"/>
                  <a:pt x="1283818" y="0"/>
                </a:cubicBezTo>
                <a:cubicBezTo>
                  <a:pt x="1533608" y="-11764"/>
                  <a:pt x="1691227" y="-30112"/>
                  <a:pt x="1909267" y="0"/>
                </a:cubicBezTo>
                <a:cubicBezTo>
                  <a:pt x="2127307" y="30112"/>
                  <a:pt x="2272465" y="-18735"/>
                  <a:pt x="2633472" y="0"/>
                </a:cubicBezTo>
                <a:cubicBezTo>
                  <a:pt x="2994479" y="18735"/>
                  <a:pt x="3023324" y="-32030"/>
                  <a:pt x="3291840" y="0"/>
                </a:cubicBezTo>
                <a:cubicBezTo>
                  <a:pt x="3291406" y="7551"/>
                  <a:pt x="3291373" y="9822"/>
                  <a:pt x="3291840" y="18288"/>
                </a:cubicBezTo>
                <a:cubicBezTo>
                  <a:pt x="3048445" y="38989"/>
                  <a:pt x="2846548" y="-14400"/>
                  <a:pt x="2633472" y="18288"/>
                </a:cubicBezTo>
                <a:cubicBezTo>
                  <a:pt x="2420396" y="50976"/>
                  <a:pt x="2304099" y="6336"/>
                  <a:pt x="2073859" y="18288"/>
                </a:cubicBezTo>
                <a:cubicBezTo>
                  <a:pt x="1843619" y="30240"/>
                  <a:pt x="1706926" y="10778"/>
                  <a:pt x="1448410" y="18288"/>
                </a:cubicBezTo>
                <a:cubicBezTo>
                  <a:pt x="1189894" y="25798"/>
                  <a:pt x="1002278" y="8992"/>
                  <a:pt x="822960" y="18288"/>
                </a:cubicBezTo>
                <a:cubicBezTo>
                  <a:pt x="643642" y="27585"/>
                  <a:pt x="307039" y="38051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291840" h="18288" stroke="0" extrusionOk="0">
                <a:moveTo>
                  <a:pt x="0" y="0"/>
                </a:moveTo>
                <a:cubicBezTo>
                  <a:pt x="195850" y="28018"/>
                  <a:pt x="434891" y="17390"/>
                  <a:pt x="592531" y="0"/>
                </a:cubicBezTo>
                <a:cubicBezTo>
                  <a:pt x="750171" y="-17390"/>
                  <a:pt x="1018709" y="32200"/>
                  <a:pt x="1316736" y="0"/>
                </a:cubicBezTo>
                <a:cubicBezTo>
                  <a:pt x="1614763" y="-32200"/>
                  <a:pt x="1696480" y="-11367"/>
                  <a:pt x="1876349" y="0"/>
                </a:cubicBezTo>
                <a:cubicBezTo>
                  <a:pt x="2056218" y="11367"/>
                  <a:pt x="2193364" y="13433"/>
                  <a:pt x="2435962" y="0"/>
                </a:cubicBezTo>
                <a:cubicBezTo>
                  <a:pt x="2678560" y="-13433"/>
                  <a:pt x="3010901" y="-42367"/>
                  <a:pt x="3291840" y="0"/>
                </a:cubicBezTo>
                <a:cubicBezTo>
                  <a:pt x="3291758" y="4406"/>
                  <a:pt x="3291751" y="9982"/>
                  <a:pt x="3291840" y="18288"/>
                </a:cubicBezTo>
                <a:cubicBezTo>
                  <a:pt x="3108993" y="14228"/>
                  <a:pt x="2952658" y="46900"/>
                  <a:pt x="2666390" y="18288"/>
                </a:cubicBezTo>
                <a:cubicBezTo>
                  <a:pt x="2380122" y="-10324"/>
                  <a:pt x="2263855" y="41055"/>
                  <a:pt x="2040941" y="18288"/>
                </a:cubicBezTo>
                <a:cubicBezTo>
                  <a:pt x="1818027" y="-4479"/>
                  <a:pt x="1675097" y="6509"/>
                  <a:pt x="1415491" y="18288"/>
                </a:cubicBezTo>
                <a:cubicBezTo>
                  <a:pt x="1155885" y="30068"/>
                  <a:pt x="852976" y="36210"/>
                  <a:pt x="691286" y="18288"/>
                </a:cubicBezTo>
                <a:cubicBezTo>
                  <a:pt x="529596" y="366"/>
                  <a:pt x="187183" y="13912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BEF1FF02-6D97-D777-B2DC-2F88820B4FA6}"/>
              </a:ext>
            </a:extLst>
          </p:cNvPr>
          <p:cNvSpPr txBox="1"/>
          <p:nvPr/>
        </p:nvSpPr>
        <p:spPr>
          <a:xfrm>
            <a:off x="3048000" y="32443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he-IL" dirty="0"/>
          </a:p>
        </p:txBody>
      </p:sp>
      <p:sp>
        <p:nvSpPr>
          <p:cNvPr id="9" name="תיבת טקסט 8">
            <a:extLst>
              <a:ext uri="{FF2B5EF4-FFF2-40B4-BE49-F238E27FC236}">
                <a16:creationId xmlns:a16="http://schemas.microsoft.com/office/drawing/2014/main" id="{B62073B2-7373-32E7-F898-BB4E4DD36B67}"/>
              </a:ext>
            </a:extLst>
          </p:cNvPr>
          <p:cNvSpPr txBox="1"/>
          <p:nvPr/>
        </p:nvSpPr>
        <p:spPr>
          <a:xfrm>
            <a:off x="3048000" y="32443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he-IL" dirty="0"/>
          </a:p>
        </p:txBody>
      </p:sp>
      <p:pic>
        <p:nvPicPr>
          <p:cNvPr id="15" name="תמונה 14">
            <a:hlinkClick r:id="rId2" action="ppaction://hlinkfile"/>
            <a:extLst>
              <a:ext uri="{FF2B5EF4-FFF2-40B4-BE49-F238E27FC236}">
                <a16:creationId xmlns:a16="http://schemas.microsoft.com/office/drawing/2014/main" id="{9EC6A9AB-8045-760A-A6E8-9BBF12A4F8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4521" y="1990933"/>
            <a:ext cx="7818798" cy="4701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388079"/>
      </p:ext>
    </p:extLst>
  </p:cSld>
  <p:clrMapOvr>
    <a:masterClrMapping/>
  </p:clrMapOvr>
  <p:transition spd="med">
    <p:pull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Asana drag and drop test">
            <a:hlinkClick r:id="" action="ppaction://media"/>
            <a:extLst>
              <a:ext uri="{FF2B5EF4-FFF2-40B4-BE49-F238E27FC236}">
                <a16:creationId xmlns:a16="http://schemas.microsoft.com/office/drawing/2014/main" id="{344BDA29-4819-0C51-AC54-B272D7A2495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4615" y="188221"/>
            <a:ext cx="11522770" cy="6481557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834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4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71" name="Rectangle 1070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8FBA19B0-EDD1-5388-036F-0853D66B7147}"/>
              </a:ext>
            </a:extLst>
          </p:cNvPr>
          <p:cNvSpPr txBox="1"/>
          <p:nvPr/>
        </p:nvSpPr>
        <p:spPr>
          <a:xfrm>
            <a:off x="890338" y="2471692"/>
            <a:ext cx="4080079" cy="17392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l" rtl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dirty="0">
                <a:solidFill>
                  <a:srgbClr val="404040"/>
                </a:solidFill>
                <a:latin typeface="+mj-lt"/>
                <a:ea typeface="+mj-ea"/>
                <a:cs typeface="+mj-cs"/>
              </a:rPr>
              <a:t>Now let’s see the code!</a:t>
            </a:r>
          </a:p>
        </p:txBody>
      </p:sp>
      <p:sp>
        <p:nvSpPr>
          <p:cNvPr id="1073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Auto Format your Python Code with Black. | by Davis David | Analytics  Vidhya | Medium">
            <a:extLst>
              <a:ext uri="{FF2B5EF4-FFF2-40B4-BE49-F238E27FC236}">
                <a16:creationId xmlns:a16="http://schemas.microsoft.com/office/drawing/2014/main" id="{EBF45155-53D5-AF49-58C2-933C12EAF96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18" r="14929" b="-1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3764951"/>
      </p:ext>
    </p:extLst>
  </p:cSld>
  <p:clrMapOvr>
    <a:masterClrMapping/>
  </p:clrMapOvr>
  <p:transition spd="med">
    <p:pull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943CAA20-3569-4189-9E48-239A229A8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AE277C02-5B61-C1F1-EA67-4B0019ACD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381"/>
            <a:ext cx="10512552" cy="40665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rtl="0"/>
            <a:r>
              <a:rPr lang="en-US" sz="6600" kern="1200" dirty="0">
                <a:solidFill>
                  <a:srgbClr val="404040"/>
                </a:solidFill>
                <a:latin typeface="+mj-lt"/>
                <a:ea typeface="+mj-ea"/>
                <a:cs typeface="+mj-cs"/>
              </a:rPr>
              <a:t>Thank you for listening! </a:t>
            </a:r>
          </a:p>
        </p:txBody>
      </p:sp>
      <p:sp>
        <p:nvSpPr>
          <p:cNvPr id="53" name="sketch line">
            <a:extLst>
              <a:ext uri="{FF2B5EF4-FFF2-40B4-BE49-F238E27FC236}">
                <a16:creationId xmlns:a16="http://schemas.microsoft.com/office/drawing/2014/main" id="{DA542B6D-E775-4832-91DC-2D20F85781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18595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520012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2449</TotalTime>
  <Words>212</Words>
  <Application>Microsoft Office PowerPoint</Application>
  <PresentationFormat>מסך רחב</PresentationFormat>
  <Paragraphs>26</Paragraphs>
  <Slides>9</Slides>
  <Notes>0</Notes>
  <HiddenSlides>0</HiddenSlides>
  <MMClips>2</MMClips>
  <ScaleCrop>false</ScaleCrop>
  <HeadingPairs>
    <vt:vector size="6" baseType="variant">
      <vt:variant>
        <vt:lpstr>גופנים בשימוש</vt:lpstr>
      </vt:variant>
      <vt:variant>
        <vt:i4>6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9</vt:i4>
      </vt:variant>
    </vt:vector>
  </HeadingPairs>
  <TitlesOfParts>
    <vt:vector size="16" baseType="lpstr">
      <vt:lpstr>Aptos</vt:lpstr>
      <vt:lpstr>Aptos Display</vt:lpstr>
      <vt:lpstr>Arial</vt:lpstr>
      <vt:lpstr>Calibri</vt:lpstr>
      <vt:lpstr>Hadassah Friedlaender</vt:lpstr>
      <vt:lpstr>Wingdings</vt:lpstr>
      <vt:lpstr>ערכת נושא Office</vt:lpstr>
      <vt:lpstr>מצגת של PowerPoint‏</vt:lpstr>
      <vt:lpstr>About me</vt:lpstr>
      <vt:lpstr>Asana - web app</vt:lpstr>
      <vt:lpstr>מצגת של PowerPoint‏</vt:lpstr>
      <vt:lpstr>STP and STD Documents</vt:lpstr>
      <vt:lpstr>Test Case</vt:lpstr>
      <vt:lpstr>מצגת של PowerPoint‏</vt:lpstr>
      <vt:lpstr>מצגת של PowerPoint‏</vt:lpstr>
      <vt:lpstr>Thank you for listening!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shibel alshech</dc:creator>
  <cp:lastModifiedBy>shibel alshech</cp:lastModifiedBy>
  <cp:revision>16</cp:revision>
  <dcterms:created xsi:type="dcterms:W3CDTF">2024-07-14T09:53:09Z</dcterms:created>
  <dcterms:modified xsi:type="dcterms:W3CDTF">2024-07-24T21:12:21Z</dcterms:modified>
</cp:coreProperties>
</file>

<file path=docProps/thumbnail.jpeg>
</file>